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6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9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3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3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grpSp>
                  <p:nvGrpSpPr>
                    <p:cNvPr id="40" name="Group 166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grpSp>
                    <p:nvGrpSpPr>
                      <p:cNvPr id="4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grpSp>
                      <p:nvGrpSpPr>
                        <p:cNvPr id="7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2" y="1810"/>
                          <a:ext cx="3672" cy="2049"/>
                          <a:chOff x="7" y="1814"/>
                          <a:chExt cx="3672" cy="2049"/>
                        </a:xfrm>
                      </p:grpSpPr>
                      <p:sp>
                        <p:nvSpPr>
                          <p:cNvPr id="11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5" y="2870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7" y="1866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9" y="1537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4" y="1358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8" y="1003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23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</p:grpSp>
        <p:grpSp>
          <p:nvGrpSpPr>
            <p:cNvPr id="6" name="Group 113"/>
            <p:cNvGrpSpPr>
              <a:grpSpLocks/>
            </p:cNvGrpSpPr>
            <p:nvPr userDrawn="1"/>
          </p:nvGrpSpPr>
          <p:grpSpPr bwMode="auto">
            <a:xfrm>
              <a:off x="16" y="1317"/>
              <a:ext cx="3325" cy="2957"/>
              <a:chOff x="16" y="1317"/>
              <a:chExt cx="3325" cy="2957"/>
            </a:xfrm>
          </p:grpSpPr>
          <p:sp>
            <p:nvSpPr>
              <p:cNvPr id="7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3" name="Group 120"/>
              <p:cNvGrpSpPr>
                <a:grpSpLocks noChangeAspect="1"/>
              </p:cNvGrpSpPr>
              <p:nvPr/>
            </p:nvGrpSpPr>
            <p:grpSpPr bwMode="auto">
              <a:xfrm>
                <a:off x="3061" y="1317"/>
                <a:ext cx="260" cy="297"/>
                <a:chOff x="3043" y="1265"/>
                <a:chExt cx="366" cy="424"/>
              </a:xfrm>
            </p:grpSpPr>
            <p:sp>
              <p:nvSpPr>
                <p:cNvPr id="14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1" y="1468"/>
                  <a:ext cx="283" cy="16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5"/>
                  <a:ext cx="226" cy="223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5" y="1365"/>
                  <a:ext cx="162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1" cy="198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4702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703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8" name="Rectangle 12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" name="Rectangle 1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" name="Rectangle 1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fld id="{C652F375-649C-43D8-B6F3-A46451937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11F0B-BA8B-4208-B3D4-4BB91D67F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99E41-A7AA-4390-9CA5-7EF42FAF3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69BCE-D11E-48F5-82C7-9880FF2AA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38951-159D-4D33-8384-F26540027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C4A0B-1D85-4F77-81A8-439C637AB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34849-56CB-491F-939C-82C893C31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F526-D3F5-4D55-BE36-D31083463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8D6F4-A01C-46F8-96F3-862427FFF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4BB6C-CC15-4163-B4CB-DC6414D97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A9B7B-1C3C-4DCB-9B77-499230253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04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1060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061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1062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63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64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1065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1066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grpSp>
                  <p:nvGrpSpPr>
                    <p:cNvPr id="1067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1068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grpSp>
                    <p:nvGrpSpPr>
                      <p:cNvPr id="1069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1070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1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2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3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4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5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6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7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8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9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0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1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2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3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4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5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6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7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8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9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0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1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2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3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4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5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6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7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8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9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0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1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2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3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4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5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grpSp>
                      <p:nvGrpSpPr>
                        <p:cNvPr id="1106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43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0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4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5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6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7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8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9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6" y="1866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0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1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9" y="1537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2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4" y="1358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3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4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8" y="1003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1107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8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9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0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1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2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3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4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5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6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7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8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9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0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1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2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3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4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5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6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7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8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9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0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1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2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3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4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5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6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7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8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9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0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1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2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1047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1048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9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050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1051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2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3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4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5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6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7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8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9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</p:grpSp>
        <p:grpSp>
          <p:nvGrpSpPr>
            <p:cNvPr id="1033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1034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5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6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7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7" y="2696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67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3678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679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680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6CBED20-00AB-4E83-B538-5E7C093D5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681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682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00" y="4460875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WordArt 9"/>
          <p:cNvSpPr>
            <a:spLocks noChangeArrowheads="1" noChangeShapeType="1" noTextEdit="1"/>
          </p:cNvSpPr>
          <p:nvPr/>
        </p:nvSpPr>
        <p:spPr bwMode="auto">
          <a:xfrm>
            <a:off x="1231900" y="152400"/>
            <a:ext cx="6753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MỸ HUỀ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WordArt 10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325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</a:p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4G </a:t>
            </a:r>
          </a:p>
        </p:txBody>
      </p:sp>
      <p:pic>
        <p:nvPicPr>
          <p:cNvPr id="3079" name="Picture 12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WordArt 15"/>
          <p:cNvSpPr>
            <a:spLocks noChangeArrowheads="1" noChangeShapeType="1" noTextEdit="1"/>
          </p:cNvSpPr>
          <p:nvPr/>
        </p:nvSpPr>
        <p:spPr bwMode="auto">
          <a:xfrm>
            <a:off x="381000" y="3881438"/>
            <a:ext cx="8343900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endParaRPr lang="en-US" sz="24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299246"/>
      </p:ext>
    </p:extLst>
  </p:cSld>
  <p:clrMapOvr>
    <a:masterClrMapping/>
  </p:clrMapOvr>
  <p:transition advTm="60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36600" y="304800"/>
            <a:ext cx="810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3) Tìm các từ láy: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762000" y="838200"/>
            <a:ext cx="8001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sz="2800">
                <a:latin typeface="Arial" charset="0"/>
              </a:rPr>
              <a:t>Có tiếng chứa âm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s</a:t>
            </a:r>
            <a:r>
              <a:rPr lang="en-US" sz="2800" b="1">
                <a:latin typeface="Arial" charset="0"/>
              </a:rPr>
              <a:t>. Mẫu: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suôn se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   </a:t>
            </a:r>
            <a:r>
              <a:rPr lang="en-US" sz="2800">
                <a:latin typeface="Arial" charset="0"/>
              </a:rPr>
              <a:t>Có tiếng chứa âm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x</a:t>
            </a:r>
            <a:r>
              <a:rPr lang="en-US" sz="2800" b="1">
                <a:latin typeface="Arial" charset="0"/>
              </a:rPr>
              <a:t>. Mẫu: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xôn xao</a:t>
            </a:r>
            <a:r>
              <a:rPr lang="en-US" sz="2400" b="1">
                <a:latin typeface="Arial" charset="0"/>
              </a:rPr>
              <a:t>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762000" y="3733800"/>
            <a:ext cx="8001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b) Có tiếng chứa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thanh hỏi</a:t>
            </a:r>
            <a:r>
              <a:rPr lang="en-US" sz="2400">
                <a:latin typeface="Arial" charset="0"/>
              </a:rPr>
              <a:t>. Mẫu: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nhanh nhảu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Có tiếng chứa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thanh ngã</a:t>
            </a:r>
            <a:r>
              <a:rPr lang="en-US" sz="2400">
                <a:latin typeface="Arial" charset="0"/>
              </a:rPr>
              <a:t>. Mẫu: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mãi mãi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09600" y="1905000"/>
            <a:ext cx="853440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   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sàn sàn, san sát, sanh sánh, sẵn sàng, s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n sóc, sáng suốt, sầm sập, sần sùi, se sẽ, sền sệt, sin sít, song song, sục sôi,…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     xa xa, xam xám, xúng xính, xào xạc, xôn xao, xót xa, xám xịt,…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09600" y="4800600"/>
            <a:ext cx="8534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chemeClr val="hlink"/>
                </a:solidFill>
                <a:latin typeface="Arial" charset="0"/>
              </a:rPr>
              <a:t>    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ủng 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ỉnh, lởm chởm, lủng củng, khẩn khoản, khủng khỉnh,…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     nhảy nhót, nhí nhảnh, phe phẩy, xối xả, vất vả, tỏ t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ờng, tua tủa,…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27" grpId="0"/>
      <p:bldP spid="13328" grpId="0"/>
      <p:bldP spid="133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WordArt 9"/>
          <p:cNvSpPr>
            <a:spLocks noChangeArrowheads="1" noChangeShapeType="1" noTextEdit="1"/>
          </p:cNvSpPr>
          <p:nvPr/>
        </p:nvSpPr>
        <p:spPr bwMode="auto">
          <a:xfrm>
            <a:off x="1231900" y="152400"/>
            <a:ext cx="6753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1447800"/>
            <a:ext cx="8382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2528053"/>
            <a:ext cx="838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451383"/>
            <a:ext cx="8382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s/x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909729"/>
      </p:ext>
    </p:extLst>
  </p:cSld>
  <p:clrMapOvr>
    <a:masterClrMapping/>
  </p:clrMapOvr>
  <p:transition advTm="6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457200" y="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362200" y="0"/>
            <a:ext cx="4876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  <a:p>
            <a:pPr eaLnBrk="1" hangingPunct="1">
              <a:spcBef>
                <a:spcPct val="50000"/>
              </a:spcBef>
            </a:pPr>
            <a:endParaRPr lang="en-US" sz="32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538163"/>
            <a:ext cx="8534400" cy="698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Nhà v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 Pháp nổi tiếng Ban-dắc và vợ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ợc mời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i dự tiệc. Lúc sắp lên xe, ông bảo vợ: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- Anh không muốn ngồi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 lâu, nh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ng ch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a biết nên nói thế nào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ây.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Vợ ông bật c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ời: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- Anh từng t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ởng t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ợng ra bao nhiêu truyện ngắn, truyện dài, nay nghĩ một cái cớ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ể về sớm thì khó gì.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Ban-dắc nói: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- Viết v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 là một chuyện khác. Anh có biết nói dối bao giờ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âu. Nếu bắt anh nói dối, anh sẽ thẹn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ỏ mặt và ấp úng cho mà xem.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					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mới: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514600" y="1676400"/>
            <a:ext cx="56530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40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90600" y="25146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Nhà văn Ban-dắc có tài gì? 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33400" y="3048000"/>
            <a:ext cx="7696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Ông có tài tưởng tượng khi viết truyện ngắn, truyện dài .</a:t>
            </a:r>
          </a:p>
        </p:txBody>
      </p:sp>
      <p:sp>
        <p:nvSpPr>
          <p:cNvPr id="4102" name="Line 7"/>
          <p:cNvSpPr>
            <a:spLocks noChangeShapeType="1"/>
          </p:cNvSpPr>
          <p:nvPr/>
        </p:nvSpPr>
        <p:spPr bwMode="auto">
          <a:xfrm>
            <a:off x="4038600" y="1447800"/>
            <a:ext cx="152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81000" y="4114800"/>
            <a:ext cx="8763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Trong cuộc sống ông là người như thế nào ?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57200" y="5257800"/>
            <a:ext cx="8458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Ông là người rất thật thà, nói dối là thẹn đỏ mặt và ấp úng. </a:t>
            </a:r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838200" y="228600"/>
            <a:ext cx="746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/>
      <p:bldP spid="8200" grpId="0"/>
      <p:bldP spid="82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1371600" y="1357313"/>
            <a:ext cx="2057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652713" y="1366838"/>
            <a:ext cx="47244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87630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Arial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charset="0"/>
              </a:rPr>
              <a:t>Nhà</a:t>
            </a:r>
            <a:r>
              <a:rPr lang="en-US" sz="2800" dirty="0">
                <a:solidFill>
                  <a:srgbClr val="0000FF"/>
                </a:solidFill>
                <a:latin typeface="Arial" charset="0"/>
              </a:rPr>
              <a:t> v</a:t>
            </a:r>
            <a:r>
              <a:rPr lang="vi-VN" sz="2800" dirty="0">
                <a:latin typeface="Arial" charset="0"/>
              </a:rPr>
              <a:t>ă</a:t>
            </a:r>
            <a:r>
              <a:rPr lang="en-US" sz="2800" dirty="0">
                <a:latin typeface="Arial" charset="0"/>
              </a:rPr>
              <a:t>n </a:t>
            </a:r>
            <a:r>
              <a:rPr lang="en-US" sz="2800" dirty="0" err="1">
                <a:latin typeface="Arial" charset="0"/>
              </a:rPr>
              <a:t>Pháp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nổi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tiếng</a:t>
            </a:r>
            <a:r>
              <a:rPr lang="en-US" sz="2800" dirty="0">
                <a:latin typeface="Arial" charset="0"/>
              </a:rPr>
              <a:t> Ban-</a:t>
            </a:r>
            <a:r>
              <a:rPr lang="en-US" sz="2800" dirty="0" err="1">
                <a:latin typeface="Arial" charset="0"/>
              </a:rPr>
              <a:t>dắc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vợ</a:t>
            </a:r>
            <a:r>
              <a:rPr lang="en-US" sz="2800" dirty="0">
                <a:latin typeface="Arial" charset="0"/>
              </a:rPr>
              <a:t> </a:t>
            </a:r>
            <a:r>
              <a:rPr lang="vi-VN" sz="2800" dirty="0">
                <a:latin typeface="Arial" charset="0"/>
              </a:rPr>
              <a:t>đư</a:t>
            </a:r>
            <a:r>
              <a:rPr lang="en-US" sz="2800" dirty="0" err="1">
                <a:latin typeface="Arial" charset="0"/>
              </a:rPr>
              <a:t>ợc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mời</a:t>
            </a:r>
            <a:r>
              <a:rPr lang="en-US" sz="2800" dirty="0">
                <a:latin typeface="Arial" charset="0"/>
              </a:rPr>
              <a:t> </a:t>
            </a:r>
            <a:r>
              <a:rPr lang="vi-VN" sz="2800" dirty="0">
                <a:latin typeface="Arial" charset="0"/>
              </a:rPr>
              <a:t>đ</a:t>
            </a:r>
            <a:r>
              <a:rPr lang="en-US" sz="2800" dirty="0" err="1">
                <a:latin typeface="Arial" charset="0"/>
              </a:rPr>
              <a:t>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dự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tiệc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Lúc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sắp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lên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xe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ông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bảo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vợ</a:t>
            </a:r>
            <a:r>
              <a:rPr lang="en-US" sz="2800" dirty="0">
                <a:latin typeface="Arial" charset="0"/>
              </a:rPr>
              <a:t>:</a:t>
            </a:r>
          </a:p>
          <a:p>
            <a:r>
              <a:rPr lang="en-US" sz="2800" dirty="0">
                <a:latin typeface="Arial" charset="0"/>
              </a:rPr>
              <a:t>      - </a:t>
            </a:r>
            <a:r>
              <a:rPr lang="en-US" sz="2800" dirty="0" err="1">
                <a:latin typeface="Arial" charset="0"/>
              </a:rPr>
              <a:t>Anh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không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muốn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ngồi</a:t>
            </a:r>
            <a:r>
              <a:rPr lang="en-US" sz="2800" dirty="0">
                <a:latin typeface="Arial" charset="0"/>
              </a:rPr>
              <a:t> </a:t>
            </a:r>
            <a:r>
              <a:rPr lang="vi-VN" sz="2800" dirty="0">
                <a:latin typeface="Arial" charset="0"/>
              </a:rPr>
              <a:t>ă</a:t>
            </a:r>
            <a:r>
              <a:rPr lang="en-US" sz="2800" dirty="0">
                <a:latin typeface="Arial" charset="0"/>
              </a:rPr>
              <a:t>n </a:t>
            </a:r>
            <a:r>
              <a:rPr lang="en-US" sz="2800" dirty="0" err="1">
                <a:latin typeface="Arial" charset="0"/>
              </a:rPr>
              <a:t>lâu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nh</a:t>
            </a:r>
            <a:r>
              <a:rPr lang="vi-VN" sz="2800" dirty="0">
                <a:latin typeface="Arial" charset="0"/>
              </a:rPr>
              <a:t>ư</a:t>
            </a:r>
            <a:r>
              <a:rPr lang="en-US" sz="2800" dirty="0" err="1">
                <a:latin typeface="Arial" charset="0"/>
              </a:rPr>
              <a:t>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</a:t>
            </a:r>
            <a:r>
              <a:rPr lang="vi-VN" sz="2800" dirty="0">
                <a:latin typeface="Arial" charset="0"/>
              </a:rPr>
              <a:t>ư</a:t>
            </a:r>
            <a:r>
              <a:rPr lang="en-US" sz="2800" dirty="0">
                <a:latin typeface="Arial" charset="0"/>
              </a:rPr>
              <a:t>a </a:t>
            </a:r>
            <a:r>
              <a:rPr lang="en-US" sz="2800" dirty="0" err="1">
                <a:latin typeface="Arial" charset="0"/>
              </a:rPr>
              <a:t>biết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nên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nói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thế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nào</a:t>
            </a:r>
            <a:r>
              <a:rPr lang="en-US" sz="2800" dirty="0">
                <a:latin typeface="Arial" charset="0"/>
              </a:rPr>
              <a:t> </a:t>
            </a:r>
            <a:r>
              <a:rPr lang="vi-VN" sz="2800" dirty="0">
                <a:latin typeface="Arial" charset="0"/>
              </a:rPr>
              <a:t>đ</a:t>
            </a:r>
            <a:r>
              <a:rPr lang="en-US" sz="2800" dirty="0" err="1">
                <a:latin typeface="Arial" charset="0"/>
              </a:rPr>
              <a:t>ây</a:t>
            </a:r>
            <a:r>
              <a:rPr lang="en-US" sz="2800" dirty="0">
                <a:latin typeface="Arial" charset="0"/>
              </a:rPr>
              <a:t>.</a:t>
            </a:r>
          </a:p>
          <a:p>
            <a:r>
              <a:rPr lang="en-US" sz="2800" dirty="0">
                <a:latin typeface="Arial" charset="0"/>
              </a:rPr>
              <a:t>      </a:t>
            </a:r>
            <a:r>
              <a:rPr lang="en-US" sz="2800" dirty="0" err="1">
                <a:latin typeface="Arial" charset="0"/>
              </a:rPr>
              <a:t>Vợ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ông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bật</a:t>
            </a:r>
            <a:r>
              <a:rPr lang="en-US" sz="2800" dirty="0">
                <a:latin typeface="Arial" charset="0"/>
              </a:rPr>
              <a:t> c</a:t>
            </a:r>
            <a:r>
              <a:rPr lang="vi-VN" sz="2800" dirty="0">
                <a:latin typeface="Arial" charset="0"/>
              </a:rPr>
              <a:t>ư</a:t>
            </a:r>
            <a:r>
              <a:rPr lang="en-US" sz="2800" dirty="0" err="1">
                <a:latin typeface="Arial" charset="0"/>
              </a:rPr>
              <a:t>ời</a:t>
            </a:r>
            <a:r>
              <a:rPr lang="en-US" sz="2800" dirty="0">
                <a:latin typeface="Arial" charset="0"/>
              </a:rPr>
              <a:t>:</a:t>
            </a:r>
          </a:p>
          <a:p>
            <a:r>
              <a:rPr lang="en-US" sz="2800" dirty="0">
                <a:latin typeface="Arial" charset="0"/>
              </a:rPr>
              <a:t>      - </a:t>
            </a:r>
            <a:r>
              <a:rPr lang="en-US" sz="2800" dirty="0" err="1">
                <a:latin typeface="Arial" charset="0"/>
              </a:rPr>
              <a:t>Anh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từng</a:t>
            </a:r>
            <a:r>
              <a:rPr lang="en-US" sz="2800" dirty="0">
                <a:latin typeface="Arial" charset="0"/>
              </a:rPr>
              <a:t> t</a:t>
            </a:r>
            <a:r>
              <a:rPr lang="vi-VN" sz="2800" dirty="0">
                <a:latin typeface="Arial" charset="0"/>
              </a:rPr>
              <a:t>ư</a:t>
            </a:r>
            <a:r>
              <a:rPr lang="en-US" sz="2800" dirty="0" err="1">
                <a:latin typeface="Arial" charset="0"/>
              </a:rPr>
              <a:t>ởng</a:t>
            </a:r>
            <a:r>
              <a:rPr lang="en-US" sz="2800" dirty="0">
                <a:latin typeface="Arial" charset="0"/>
              </a:rPr>
              <a:t> t</a:t>
            </a:r>
            <a:r>
              <a:rPr lang="vi-VN" sz="2800" dirty="0">
                <a:latin typeface="Arial" charset="0"/>
              </a:rPr>
              <a:t>ư</a:t>
            </a:r>
            <a:r>
              <a:rPr lang="en-US" sz="2800" dirty="0" err="1">
                <a:latin typeface="Arial" charset="0"/>
              </a:rPr>
              <a:t>ợng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ra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bao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nhiêu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truyện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ngắn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truyện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dài</a:t>
            </a:r>
            <a:r>
              <a:rPr lang="en-US" sz="2800" dirty="0">
                <a:latin typeface="Arial" charset="0"/>
              </a:rPr>
              <a:t>, nay </a:t>
            </a:r>
            <a:r>
              <a:rPr lang="en-US" sz="2800" dirty="0" err="1">
                <a:latin typeface="Arial" charset="0"/>
              </a:rPr>
              <a:t>nghĩ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một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cái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cớ</a:t>
            </a:r>
            <a:r>
              <a:rPr lang="en-US" sz="2800" dirty="0">
                <a:latin typeface="Arial" charset="0"/>
              </a:rPr>
              <a:t> </a:t>
            </a:r>
            <a:r>
              <a:rPr lang="vi-VN" sz="2800" dirty="0">
                <a:latin typeface="Arial" charset="0"/>
              </a:rPr>
              <a:t>đ</a:t>
            </a:r>
            <a:r>
              <a:rPr lang="en-US" sz="2800" dirty="0">
                <a:latin typeface="Arial" charset="0"/>
              </a:rPr>
              <a:t>ể </a:t>
            </a:r>
            <a:r>
              <a:rPr lang="en-US" sz="2800" dirty="0" err="1">
                <a:latin typeface="Arial" charset="0"/>
              </a:rPr>
              <a:t>về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sớm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thì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khó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gì</a:t>
            </a:r>
            <a:r>
              <a:rPr lang="en-US" sz="2800" dirty="0">
                <a:latin typeface="Arial" charset="0"/>
              </a:rPr>
              <a:t>.</a:t>
            </a:r>
          </a:p>
          <a:p>
            <a:r>
              <a:rPr lang="en-US" sz="2800" dirty="0">
                <a:latin typeface="Arial" charset="0"/>
              </a:rPr>
              <a:t>      Ban-</a:t>
            </a:r>
            <a:r>
              <a:rPr lang="en-US" sz="2800" dirty="0" err="1">
                <a:latin typeface="Arial" charset="0"/>
              </a:rPr>
              <a:t>dắc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nói</a:t>
            </a:r>
            <a:r>
              <a:rPr lang="en-US" sz="2800" dirty="0">
                <a:latin typeface="Arial" charset="0"/>
              </a:rPr>
              <a:t>:</a:t>
            </a:r>
          </a:p>
          <a:p>
            <a:r>
              <a:rPr lang="en-US" sz="2800" dirty="0">
                <a:latin typeface="Arial" charset="0"/>
              </a:rPr>
              <a:t>      - </a:t>
            </a:r>
            <a:r>
              <a:rPr lang="en-US" sz="2800" dirty="0" err="1">
                <a:latin typeface="Arial" charset="0"/>
              </a:rPr>
              <a:t>Viết</a:t>
            </a:r>
            <a:r>
              <a:rPr lang="en-US" sz="2800" dirty="0">
                <a:latin typeface="Arial" charset="0"/>
              </a:rPr>
              <a:t> v</a:t>
            </a:r>
            <a:r>
              <a:rPr lang="vi-VN" sz="2800" dirty="0">
                <a:latin typeface="Arial" charset="0"/>
              </a:rPr>
              <a:t>ă</a:t>
            </a:r>
            <a:r>
              <a:rPr lang="en-US" sz="2800" dirty="0">
                <a:latin typeface="Arial" charset="0"/>
              </a:rPr>
              <a:t>n </a:t>
            </a:r>
            <a:r>
              <a:rPr lang="en-US" sz="2800" dirty="0" err="1">
                <a:latin typeface="Arial" charset="0"/>
              </a:rPr>
              <a:t>là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một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chuyện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khác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Anh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có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biết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nói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dối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bao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giờ</a:t>
            </a:r>
            <a:r>
              <a:rPr lang="en-US" sz="2800" dirty="0">
                <a:latin typeface="Arial" charset="0"/>
              </a:rPr>
              <a:t> </a:t>
            </a:r>
            <a:r>
              <a:rPr lang="vi-VN" sz="2800" dirty="0">
                <a:latin typeface="Arial" charset="0"/>
              </a:rPr>
              <a:t>đ</a:t>
            </a:r>
            <a:r>
              <a:rPr lang="en-US" sz="2800" dirty="0" err="1">
                <a:latin typeface="Arial" charset="0"/>
              </a:rPr>
              <a:t>âu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Nếu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bắt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anh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nói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dối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anh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sẽ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thẹn</a:t>
            </a:r>
            <a:r>
              <a:rPr lang="en-US" sz="2800" dirty="0">
                <a:latin typeface="Arial" charset="0"/>
              </a:rPr>
              <a:t> </a:t>
            </a:r>
            <a:r>
              <a:rPr lang="vi-VN" sz="2800" dirty="0">
                <a:latin typeface="Arial" charset="0"/>
              </a:rPr>
              <a:t>đ</a:t>
            </a:r>
            <a:r>
              <a:rPr lang="en-US" sz="2800" dirty="0">
                <a:latin typeface="Arial" charset="0"/>
              </a:rPr>
              <a:t>ỏ </a:t>
            </a:r>
            <a:r>
              <a:rPr lang="en-US" sz="2800" dirty="0" err="1">
                <a:latin typeface="Arial" charset="0"/>
              </a:rPr>
              <a:t>mặt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và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ấp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úng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cho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mà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xem</a:t>
            </a:r>
            <a:r>
              <a:rPr lang="en-US" sz="2400" dirty="0">
                <a:latin typeface="Arial" charset="0"/>
              </a:rPr>
              <a:t>.</a:t>
            </a:r>
          </a:p>
          <a:p>
            <a:pPr algn="r"/>
            <a:endParaRPr lang="en-US" sz="2400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3505200" y="20574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2057400" y="3733800"/>
            <a:ext cx="1066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457200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  <a:latin typeface="Arial" charset="0"/>
              </a:rPr>
              <a:t>B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2590800" y="4572000"/>
            <a:ext cx="685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581400" y="5410200"/>
            <a:ext cx="16764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4038600" y="1981200"/>
            <a:ext cx="1066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304800" y="6324600"/>
            <a:ext cx="9144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32" name="Text Box 18"/>
          <p:cNvSpPr txBox="1">
            <a:spLocks noChangeArrowheads="1"/>
          </p:cNvSpPr>
          <p:nvPr/>
        </p:nvSpPr>
        <p:spPr bwMode="auto">
          <a:xfrm>
            <a:off x="1143000" y="212725"/>
            <a:ext cx="746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4" grpId="1" animBg="1"/>
      <p:bldP spid="9229" grpId="0" animBg="1"/>
      <p:bldP spid="9230" grpId="0" animBg="1"/>
      <p:bldP spid="9230" grpId="1" animBg="1"/>
      <p:bldP spid="9231" grpId="0" animBg="1"/>
      <p:bldP spid="9231" grpId="1" animBg="1"/>
      <p:bldP spid="9232" grpId="0" animBg="1"/>
      <p:bldP spid="9232" grpId="1" animBg="1"/>
      <p:bldP spid="9233" grpId="0" animBg="1"/>
      <p:bldP spid="923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1371600" y="1524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00400" y="1524000"/>
            <a:ext cx="487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352800" y="2640013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Ban-dắc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429000" y="31019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bật c</a:t>
            </a:r>
            <a:r>
              <a:rPr lang="vi-VN" sz="2400">
                <a:solidFill>
                  <a:srgbClr val="FF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FF"/>
                </a:solidFill>
                <a:latin typeface="Arial" charset="0"/>
              </a:rPr>
              <a:t>ời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414713" y="357822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nghĩ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429000" y="4038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chuyện khác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4506913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ấp úng</a:t>
            </a:r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>
            <a:off x="2743200" y="2819400"/>
            <a:ext cx="76200" cy="2667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914400" y="228600"/>
            <a:ext cx="769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248" grpId="0"/>
      <p:bldP spid="102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371600" y="1763713"/>
            <a:ext cx="137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Bài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895600" y="1600200"/>
            <a:ext cx="5867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40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7172" name="Line 5"/>
          <p:cNvSpPr>
            <a:spLocks noChangeShapeType="1"/>
          </p:cNvSpPr>
          <p:nvPr/>
        </p:nvSpPr>
        <p:spPr bwMode="auto">
          <a:xfrm>
            <a:off x="2667000" y="2590800"/>
            <a:ext cx="0" cy="297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600200" y="2286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…lỗi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1371600" y="1766888"/>
            <a:ext cx="137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solidFill>
                <a:srgbClr val="FF00FF"/>
              </a:solidFill>
              <a:latin typeface="Arial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28600" y="457200"/>
            <a:ext cx="533400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  <a:latin typeface="Arial" charset="0"/>
              </a:rPr>
              <a:t>V</a:t>
            </a:r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1143000" y="212725"/>
            <a:ext cx="746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838200" y="1655763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  <a:latin typeface="Arial" charset="0"/>
              </a:rPr>
              <a:t>Bài viết :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700338" y="1447800"/>
            <a:ext cx="4876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" y="2133600"/>
            <a:ext cx="85344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 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Nhà v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 Pháp nổi tiếng Ban-dắc và vợ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ợc mời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i dự tiệc. Lúc sắp lên xe, ông bảo vợ: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- Anh không muốn ngồi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 lâu, nh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ng ch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a biết nên nói thế nào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ây.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Vợ ông bật c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ời: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- Anh từng t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ởng t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ợng ra bao nhiêu truyện ngắn, truyện dài, nay nghĩ một cái cớ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ể về sớm thì khó gì.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Ban-dắc nói: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- Viết v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 là một chuyện khác. Anh có biết nói dối bao giờ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âu. Nếu bắt anh nói dối, anh sẽ thẹn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ỏ mặt và ấp úng cho mà xem.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1143000" y="212725"/>
            <a:ext cx="74676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  </a:t>
            </a:r>
            <a:endParaRPr lang="en-US" sz="28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736600" y="304800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3) Tìm các từ láy: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0" y="912813"/>
            <a:ext cx="8001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sz="2400">
                <a:latin typeface="Arial" charset="0"/>
              </a:rPr>
              <a:t>Có tiếng chứa âm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s</a:t>
            </a:r>
            <a:r>
              <a:rPr lang="en-US" sz="2400" b="1">
                <a:latin typeface="Arial" charset="0"/>
              </a:rPr>
              <a:t>. Mẫu: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suôn se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    </a:t>
            </a:r>
            <a:endParaRPr lang="en-US" b="1">
              <a:latin typeface="Arial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0" y="16764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sàn sàn, san sát, sanh sánh, sẵn sàng, s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n sóc, sáng suốt, sầm sập, sần sùi, se sẽ, sền sệt, sin sít, song song, sục sôi,…</a:t>
            </a:r>
            <a:endParaRPr lang="en-US" sz="2400" b="1">
              <a:latin typeface="Arial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52400" y="33528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b)Có tiếng chứa âm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x</a:t>
            </a:r>
            <a:r>
              <a:rPr lang="en-US" sz="2400" b="1">
                <a:latin typeface="Arial" charset="0"/>
              </a:rPr>
              <a:t>. Mẫu: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xôn xao</a:t>
            </a:r>
            <a:r>
              <a:rPr lang="en-US" sz="2400" b="1">
                <a:latin typeface="Arial" charset="0"/>
              </a:rPr>
              <a:t> 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52400" y="4525963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b)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xa xa, xam xám, xúng xính, xào xạc,      xôn xao, xót xa, xám xịt,…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  <p:bldP spid="26631" grpId="0"/>
      <p:bldP spid="26632" grpId="0"/>
      <p:bldP spid="26633" grpId="0"/>
    </p:bldLst>
  </p:timing>
</p:sld>
</file>

<file path=ppt/theme/theme1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Satellite Dish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atellite Dish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tellite Dish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Satellite Dish</Template>
  <TotalTime>159</TotalTime>
  <Words>863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Verdana</vt:lpstr>
      <vt:lpstr>VNI-Times</vt:lpstr>
      <vt:lpstr>Wingdings</vt:lpstr>
      <vt:lpstr>Satellite Dish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18</cp:revision>
  <cp:lastPrinted>1601-01-01T00:00:00Z</cp:lastPrinted>
  <dcterms:created xsi:type="dcterms:W3CDTF">1601-01-01T00:00:00Z</dcterms:created>
  <dcterms:modified xsi:type="dcterms:W3CDTF">2023-03-19T13:39:46Z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